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...and they continue to document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Guardian’s police shooting dataset (The Post did this, too, as we know, but this one did a better job of then telling some stories, IMO)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Document the trend...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...tell the individual story...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...continue to cover.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ProPublica’s documenting hate project</a:t>
            </a:r>
            <a:endParaRPr/>
          </a:p>
          <a:p>
            <a:pPr indent="0" lvl="0" marL="0" rtl="0">
              <a:spcBef>
                <a:spcPts val="0"/>
              </a:spcBef>
              <a:spcAft>
                <a:spcPts val="0"/>
              </a:spcAft>
              <a:buNone/>
            </a:pPr>
            <a:r>
              <a:rPr lang="en"/>
              <a:t>Identify the trend...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...track the problem...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...tell the story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examples I gave are all pretty high profile and required a lot of technological work.</a:t>
            </a:r>
            <a:endParaRPr/>
          </a:p>
          <a:p>
            <a:pPr indent="0" lvl="0" marL="0" rtl="0">
              <a:spcBef>
                <a:spcPts val="0"/>
              </a:spcBef>
              <a:spcAft>
                <a:spcPts val="0"/>
              </a:spcAft>
              <a:buNone/>
            </a:pPr>
            <a:r>
              <a:t/>
            </a:r>
            <a:endParaRPr/>
          </a:p>
          <a:p>
            <a:pPr indent="0" lvl="0" marL="0" rtl="0">
              <a:spcBef>
                <a:spcPts val="0"/>
              </a:spcBef>
              <a:spcAft>
                <a:spcPts val="0"/>
              </a:spcAft>
              <a:buNone/>
            </a:pPr>
            <a:r>
              <a:rPr lang="en"/>
              <a:t>You don’t need that.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These aren’t high profile, but they’re datasets that otherwise don’t exist (the second is so that we can go back and check in on people later)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a casino.</a:t>
            </a:r>
            <a:endParaRPr/>
          </a:p>
          <a:p>
            <a:pPr indent="0" lvl="0" marL="0" rtl="0">
              <a:spcBef>
                <a:spcPts val="0"/>
              </a:spcBef>
              <a:spcAft>
                <a:spcPts val="0"/>
              </a:spcAft>
              <a:buNone/>
            </a:pPr>
            <a:r>
              <a:rPr lang="en"/>
              <a:t>The Daily Show is really good at “assemble a dataset of every time someone said something about X”</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discussed this one recently (from 538)</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discussed this one recently…</a:t>
            </a:r>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a:t>
            </a:r>
            <a:endParaRPr/>
          </a:p>
          <a:p>
            <a:pPr indent="0" lvl="0" marL="0" rtl="0">
              <a:spcBef>
                <a:spcPts val="0"/>
              </a:spcBef>
              <a:spcAft>
                <a:spcPts val="0"/>
              </a:spcAft>
              <a:buNone/>
            </a:pPr>
            <a:r>
              <a:rPr lang="en"/>
              <a:t>*you might get scooped with your own data</a:t>
            </a:r>
            <a:endParaRPr/>
          </a:p>
          <a:p>
            <a:pPr indent="0" lvl="0" marL="0" rtl="0">
              <a:spcBef>
                <a:spcPts val="0"/>
              </a:spcBef>
              <a:spcAft>
                <a:spcPts val="0"/>
              </a:spcAft>
              <a:buNone/>
            </a:pPr>
            <a:r>
              <a:rPr lang="en"/>
              <a:t>*someone might analyze it differently, and get in a big fight with you</a:t>
            </a:r>
            <a:endParaRPr/>
          </a:p>
          <a:p>
            <a:pPr indent="0" lvl="0" marL="0" rtl="0">
              <a:spcBef>
                <a:spcPts val="0"/>
              </a:spcBef>
              <a:spcAft>
                <a:spcPts val="0"/>
              </a:spcAft>
              <a:buNone/>
            </a:pPr>
            <a:r>
              <a:rPr lang="en"/>
              <a:t>*if there’s something wrong with your data, someone else might blame you or yell at you</a:t>
            </a:r>
            <a:endParaRPr/>
          </a:p>
          <a:p>
            <a:pPr indent="0" lvl="0" marL="0" rtl="0">
              <a:spcBef>
                <a:spcPts val="0"/>
              </a:spcBef>
              <a:spcAft>
                <a:spcPts val="0"/>
              </a:spcAft>
              <a:buNone/>
            </a:pPr>
            <a:r>
              <a:rPr lang="en"/>
              <a:t>*what if we don’t want to maintain it anymore and people are depending on 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a:t>
            </a:r>
            <a:endParaRPr/>
          </a:p>
          <a:p>
            <a:pPr indent="0" lvl="0" marL="0" rtl="0">
              <a:spcBef>
                <a:spcPts val="0"/>
              </a:spcBef>
              <a:spcAft>
                <a:spcPts val="0"/>
              </a:spcAft>
              <a:buNone/>
            </a:pPr>
            <a:r>
              <a:rPr lang="en"/>
              <a:t>*”we can do our own work, we don’t want to have to cite someone else”</a:t>
            </a:r>
            <a:endParaRPr/>
          </a:p>
          <a:p>
            <a:pPr indent="0" lvl="0" marL="0" rtl="0">
              <a:spcBef>
                <a:spcPts val="0"/>
              </a:spcBef>
              <a:spcAft>
                <a:spcPts val="0"/>
              </a:spcAft>
              <a:buNone/>
            </a:pPr>
            <a:r>
              <a:rPr lang="en"/>
              <a:t>*”do we trust them?”</a:t>
            </a:r>
            <a:endParaRPr/>
          </a:p>
          <a:p>
            <a:pPr indent="0" lvl="0" marL="0" rtl="0">
              <a:spcBef>
                <a:spcPts val="0"/>
              </a:spcBef>
              <a:spcAft>
                <a:spcPts val="0"/>
              </a:spcAft>
              <a:buNone/>
            </a:pPr>
            <a:r>
              <a:rPr lang="en"/>
              <a:t>*”what if they shut it off?”</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Unambiguously, we will all tell better stories if we share our data.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Trump’s inaugural committee’s filing. It was generated by a campaign finance filing software. They could have just used the software to submit it electronically. They decided instead to hit the print button and hand-deliver the filing to the FEC, which scanned it and put it on the internet (the previous 2 inaugural committees submitted electronically)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Here’s a page.</a:t>
            </a:r>
            <a:endParaRPr/>
          </a:p>
          <a:p>
            <a:pPr indent="0" lvl="0" marL="0" rtl="0">
              <a:spcBef>
                <a:spcPts val="0"/>
              </a:spcBef>
              <a:spcAft>
                <a:spcPts val="0"/>
              </a:spcAft>
              <a:buNone/>
            </a:pPr>
            <a:r>
              <a:rPr lang="en"/>
              <a:t>Every major national news organization was going to dig into this. Why should we all do it separately if we’re definitely going to do the same thing?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 Steven Rich started processing the data on github in public</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machine-readable format.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And others chipped in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machine-readable format.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Everyone wrote stories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Everyone wrote stories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...and I could go 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Christina Wilke, then of Huffington Post, put this data in a google sheet and crowd-sourced additional information about these individuals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Christina Wilke, then of Huffington Post, put this data in a google sheet and crowd-sourced additional information about these individuals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Ida B. Wells was not the first to keep track of something no one else was tracking. But she was incredibly impactful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ProPublica looked at an algorithm that predicts how likely an offender is to re-offend. (This algorithm can have consequences in sentencing and prison treatment)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the meat of the story’s point. The idea is that the algorithm is wrong the same amount of the time about black offenders and white ones. That is, people of different races had about the same chance of being put in the wrong category. But white offenders were much more likely to wrongly be labeled as low risk to re-offend, while black offenders were more likely to be incorrectly labeled as at high risk of re-offending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ProPublica has a thing called a “data store” where they give away or sell datasets.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one was free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one was free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Side note: very helpful documentation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LOT of people downloaded the data and played around with it. This is from NICAR’s 2017 conference, an annual get-together for folks in Computer Assisted Reporting. This entire panel was entirely about this story, and people who had re-analyzed the data and come to different conclusions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And in case that wasn’t enough, this session turned into the same thing (and almost turned into a brawl)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People are writing academic papers based on this dataset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From Ida B. Wells book, “The Red Record.” These stats are pulled from the Chicago Tribune (and elsewhere other papers, which she specifically notes are white papers). The stories existed, what she did was create a data set.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...like, ones with lots of equations and greek letters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Kind of hard to do better than that!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Crowdsourcing research-heavy datasets is becoming increasingly popular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Crowdsourcing research-heavy datasets is becoming increasingly popular</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Crowdsourcing research-heavy datasets is becoming increasingly popular</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Crowdsourcing research-heavy datasets is becoming increasingly popular</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Crowdsourcing research-heavy datasets is becoming increasingly popular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Anyone remember this one?</a:t>
            </a:r>
            <a:endParaRPr/>
          </a:p>
          <a:p>
            <a:pPr indent="0" lvl="0" marL="0" rtl="0">
              <a:spcBef>
                <a:spcPts val="0"/>
              </a:spcBef>
              <a:spcAft>
                <a:spcPts val="0"/>
              </a:spcAft>
              <a:buNone/>
            </a:pPr>
            <a:r>
              <a:rPr lang="en"/>
              <a:t>No one in particular released this data or call for help - it all happened on Reddit.</a:t>
            </a:r>
            <a:endParaRPr/>
          </a:p>
          <a:p>
            <a:pPr indent="0" lvl="0" marL="0" rtl="0">
              <a:spcBef>
                <a:spcPts val="0"/>
              </a:spcBef>
              <a:spcAft>
                <a:spcPts val="0"/>
              </a:spcAft>
              <a:buNone/>
            </a:pPr>
            <a:r>
              <a:rPr lang="en"/>
              <a:t>It turns out he had committed suicide about a month prior to the boston marathon bombing, but some redditors incorrectly put together some clues and blamed the bombing on him. Obviously hard to prevent, but it’s a case to keep in mind when asking for help.</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about this one?</a:t>
            </a:r>
            <a:endParaRPr/>
          </a:p>
          <a:p>
            <a:pPr indent="0" lvl="0" marL="0" rtl="0">
              <a:spcBef>
                <a:spcPts val="0"/>
              </a:spcBef>
              <a:spcAft>
                <a:spcPts val="0"/>
              </a:spcAft>
              <a:buNone/>
            </a:pPr>
            <a:r>
              <a:rPr lang="en"/>
              <a:t>Again, this wasn’t a request for help from mainstream media, but definitely a concern to keep in mind when asking for help investigating things. Folks with journalistic training rarely “self investigate” a situation with a firearm, but random people can.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Either use </a:t>
            </a:r>
            <a:r>
              <a:rPr lang="en"/>
              <a:t>abbreviations</a:t>
            </a:r>
            <a:r>
              <a:rPr lang="en"/>
              <a:t> or full words. Do not change capitolization. Don’t spell stuff wrong.</a:t>
            </a:r>
            <a:endParaRPr/>
          </a:p>
          <a:p>
            <a:pPr indent="0" lvl="0" marL="0">
              <a:spcBef>
                <a:spcPts val="0"/>
              </a:spcBef>
              <a:spcAft>
                <a:spcPts val="0"/>
              </a:spcAft>
              <a:buNone/>
            </a:pPr>
            <a:r>
              <a:t/>
            </a:r>
            <a:endParaRPr/>
          </a:p>
          <a:p>
            <a:pPr indent="0" lvl="0" marL="0">
              <a:spcBef>
                <a:spcPts val="0"/>
              </a:spcBef>
              <a:spcAft>
                <a:spcPts val="0"/>
              </a:spcAft>
              <a:buNone/>
            </a:pPr>
            <a:r>
              <a:rPr lang="en"/>
              <a:t>There’s actually an easy way to do this when you set up your sheet: data validation!</a:t>
            </a:r>
            <a:endParaRPr/>
          </a:p>
          <a:p>
            <a:pPr indent="0" lvl="0" marL="0">
              <a:spcBef>
                <a:spcPts val="0"/>
              </a:spcBef>
              <a:spcAft>
                <a:spcPts val="0"/>
              </a:spcAft>
              <a:buNone/>
            </a:pPr>
            <a:r>
              <a:rPr lang="en"/>
              <a:t>https://docs.google.com/spreadsheets/d/1yJ1vkJllLhdmSWVs7Ccl6mJu2QOZz8Tpmm1_B8eAO5M/edit#gid=0</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Show sorting example. Spreadsheets are pretty smart about identifying dates and getting them right, but you have no idea when a collaborator might export the data and try to sort it using another program.</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See example - what if I later decide I want all people under 30 - nearly impossible to find them without looking manually, whereas if they were in separate columns, I could sort!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See example</a:t>
            </a:r>
            <a:endParaRPr/>
          </a:p>
          <a:p>
            <a:pPr indent="0" lvl="0" marL="0">
              <a:spcBef>
                <a:spcPts val="0"/>
              </a:spcBef>
              <a:spcAft>
                <a:spcPts val="0"/>
              </a:spcAft>
              <a:buNone/>
            </a:pPr>
            <a:r>
              <a:rPr lang="en"/>
              <a:t>What does this mean? How do I sort it?</a:t>
            </a:r>
            <a:endParaRPr/>
          </a:p>
          <a:p>
            <a:pPr indent="0" lvl="0" marL="0">
              <a:spcBef>
                <a:spcPts val="0"/>
              </a:spcBef>
              <a:spcAft>
                <a:spcPts val="0"/>
              </a:spcAft>
              <a:buNone/>
            </a:pPr>
            <a:r>
              <a:rPr lang="en"/>
              <a:t>Add column for “age bucket”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CBC’s missing and murdered indigenous women project: they collected the data to document the scope of the trend...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...they told individual stories...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Digital Frameworks</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Lesson 3</a:t>
            </a:r>
            <a:endParaRPr/>
          </a:p>
          <a:p>
            <a:pPr indent="0" lvl="0" marL="0" rtl="0">
              <a:spcBef>
                <a:spcPts val="0"/>
              </a:spcBef>
              <a:spcAft>
                <a:spcPts val="0"/>
              </a:spcAft>
              <a:buNone/>
            </a:pPr>
            <a:r>
              <a:rPr lang="en"/>
              <a:t>Medill on the Hill</a:t>
            </a:r>
            <a:endParaRPr/>
          </a:p>
          <a:p>
            <a:pPr indent="0" lvl="0" marL="0" rtl="0">
              <a:spcBef>
                <a:spcPts val="0"/>
              </a:spcBef>
              <a:spcAft>
                <a:spcPts val="0"/>
              </a:spcAft>
              <a:buNone/>
            </a:pPr>
            <a:r>
              <a:rPr lang="en"/>
              <a:t>Rachel Shorey</a:t>
            </a:r>
            <a:endParaRPr/>
          </a:p>
          <a:p>
            <a:pPr indent="0" lvl="0" marL="0" rtl="0">
              <a:spcBef>
                <a:spcPts val="0"/>
              </a:spcBef>
              <a:spcAft>
                <a:spcPts val="0"/>
              </a:spcAft>
              <a:buNone/>
            </a:pPr>
            <a:r>
              <a:rPr lang="en" sz="2400"/>
              <a:t>https://github.com/rshorey/digitalframeworks-spring18</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10.18.10 AM.png" id="109" name="Shape 109"/>
          <p:cNvPicPr preferRelativeResize="0"/>
          <p:nvPr/>
        </p:nvPicPr>
        <p:blipFill>
          <a:blip r:embed="rId3">
            <a:alphaModFix/>
          </a:blip>
          <a:stretch>
            <a:fillRect/>
          </a:stretch>
        </p:blipFill>
        <p:spPr>
          <a:xfrm>
            <a:off x="2119313" y="1189900"/>
            <a:ext cx="4905375" cy="3571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5.22.14 PM.png" id="115" name="Shape 115"/>
          <p:cNvPicPr preferRelativeResize="0"/>
          <p:nvPr/>
        </p:nvPicPr>
        <p:blipFill>
          <a:blip r:embed="rId3">
            <a:alphaModFix/>
          </a:blip>
          <a:stretch>
            <a:fillRect/>
          </a:stretch>
        </p:blipFill>
        <p:spPr>
          <a:xfrm>
            <a:off x="152400" y="1170125"/>
            <a:ext cx="8142962"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5.22.31 PM.png" id="121" name="Shape 121"/>
          <p:cNvPicPr preferRelativeResize="0"/>
          <p:nvPr/>
        </p:nvPicPr>
        <p:blipFill>
          <a:blip r:embed="rId3">
            <a:alphaModFix/>
          </a:blip>
          <a:stretch>
            <a:fillRect/>
          </a:stretch>
        </p:blipFill>
        <p:spPr>
          <a:xfrm>
            <a:off x="152400" y="1170125"/>
            <a:ext cx="8839200" cy="30850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5.22.47 PM.png" id="127" name="Shape 127"/>
          <p:cNvPicPr preferRelativeResize="0"/>
          <p:nvPr/>
        </p:nvPicPr>
        <p:blipFill>
          <a:blip r:embed="rId3">
            <a:alphaModFix/>
          </a:blip>
          <a:stretch>
            <a:fillRect/>
          </a:stretch>
        </p:blipFill>
        <p:spPr>
          <a:xfrm>
            <a:off x="2664800" y="1189900"/>
            <a:ext cx="3311046"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5.23.06 PM.png" id="133" name="Shape 133"/>
          <p:cNvPicPr preferRelativeResize="0"/>
          <p:nvPr/>
        </p:nvPicPr>
        <p:blipFill>
          <a:blip r:embed="rId3">
            <a:alphaModFix/>
          </a:blip>
          <a:stretch>
            <a:fillRect/>
          </a:stretch>
        </p:blipFill>
        <p:spPr>
          <a:xfrm>
            <a:off x="152400" y="1170125"/>
            <a:ext cx="8555516"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5.30.00 PM.png" id="139" name="Shape 139"/>
          <p:cNvPicPr preferRelativeResize="0"/>
          <p:nvPr/>
        </p:nvPicPr>
        <p:blipFill>
          <a:blip r:embed="rId3">
            <a:alphaModFix/>
          </a:blip>
          <a:stretch>
            <a:fillRect/>
          </a:stretch>
        </p:blipFill>
        <p:spPr>
          <a:xfrm>
            <a:off x="152400" y="1170125"/>
            <a:ext cx="8439150" cy="228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5.28.42 PM.png" id="145" name="Shape 145"/>
          <p:cNvPicPr preferRelativeResize="0"/>
          <p:nvPr/>
        </p:nvPicPr>
        <p:blipFill>
          <a:blip r:embed="rId3">
            <a:alphaModFix/>
          </a:blip>
          <a:stretch>
            <a:fillRect/>
          </a:stretch>
        </p:blipFill>
        <p:spPr>
          <a:xfrm>
            <a:off x="1566875" y="1150350"/>
            <a:ext cx="6703969"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5.31.17 PM.png" id="151" name="Shape 151"/>
          <p:cNvPicPr preferRelativeResize="0"/>
          <p:nvPr/>
        </p:nvPicPr>
        <p:blipFill>
          <a:blip r:embed="rId3">
            <a:alphaModFix/>
          </a:blip>
          <a:stretch>
            <a:fillRect/>
          </a:stretch>
        </p:blipFill>
        <p:spPr>
          <a:xfrm>
            <a:off x="1551475" y="1110775"/>
            <a:ext cx="6041047" cy="382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sp>
        <p:nvSpPr>
          <p:cNvPr id="157" name="Shape 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3000"/>
              <a:t>But I don’t have a team of software developers, data scientists and reporters to work on the dataset I want!</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Here are some things I’m currently tracking:</a:t>
            </a:r>
            <a:endParaRPr sz="3000"/>
          </a:p>
          <a:p>
            <a:pPr indent="-419100" lvl="0" marL="457200" rtl="0">
              <a:spcBef>
                <a:spcPts val="1600"/>
              </a:spcBef>
              <a:spcAft>
                <a:spcPts val="0"/>
              </a:spcAft>
              <a:buSzPts val="3000"/>
              <a:buChar char="●"/>
            </a:pPr>
            <a:r>
              <a:rPr lang="en" sz="3000"/>
              <a:t>Special Elections - I have a google alert on the term “special election” and I just put them in a sheet whenever I hear about a new one</a:t>
            </a:r>
            <a:endParaRPr sz="3000"/>
          </a:p>
          <a:p>
            <a:pPr indent="-419100" lvl="0" marL="457200" rtl="0">
              <a:spcBef>
                <a:spcPts val="0"/>
              </a:spcBef>
              <a:spcAft>
                <a:spcPts val="0"/>
              </a:spcAft>
              <a:buSzPts val="3000"/>
              <a:buChar char="●"/>
            </a:pPr>
            <a:r>
              <a:rPr lang="en" sz="3000"/>
              <a:t>NYT stories about health care that quote regular people (not experts)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stories</a:t>
            </a:r>
            <a:endParaRPr/>
          </a:p>
        </p:txBody>
      </p:sp>
      <p:sp>
        <p:nvSpPr>
          <p:cNvPr id="61" name="Shape 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sp>
        <p:nvSpPr>
          <p:cNvPr id="169" name="Shape 169"/>
          <p:cNvSpPr txBox="1"/>
          <p:nvPr>
            <p:ph idx="1" type="body"/>
          </p:nvPr>
        </p:nvSpPr>
        <p:spPr>
          <a:xfrm>
            <a:off x="311700" y="1152475"/>
            <a:ext cx="61770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Data tracking anyone can do:</a:t>
            </a:r>
            <a:endParaRPr sz="3000"/>
          </a:p>
          <a:p>
            <a:pPr indent="-419100" lvl="0" marL="457200" rtl="0">
              <a:spcBef>
                <a:spcPts val="1600"/>
              </a:spcBef>
              <a:spcAft>
                <a:spcPts val="0"/>
              </a:spcAft>
              <a:buSzPts val="3000"/>
              <a:buChar char="●"/>
            </a:pPr>
            <a:r>
              <a:rPr lang="en" sz="3000"/>
              <a:t>Elected officials are pushing a new initiative that they say will make money. Write down every statement you hear about how much money it will make. Check in next year.</a:t>
            </a:r>
            <a:endParaRPr sz="3000"/>
          </a:p>
        </p:txBody>
      </p:sp>
      <p:pic>
        <p:nvPicPr>
          <p:cNvPr descr="maryland-live-casino.jpg" id="170" name="Shape 170"/>
          <p:cNvPicPr preferRelativeResize="0"/>
          <p:nvPr/>
        </p:nvPicPr>
        <p:blipFill>
          <a:blip r:embed="rId3">
            <a:alphaModFix/>
          </a:blip>
          <a:stretch>
            <a:fillRect/>
          </a:stretch>
        </p:blipFill>
        <p:spPr>
          <a:xfrm>
            <a:off x="6349173" y="487950"/>
            <a:ext cx="2745750" cy="3666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sp>
        <p:nvSpPr>
          <p:cNvPr id="176" name="Shape 176"/>
          <p:cNvSpPr txBox="1"/>
          <p:nvPr>
            <p:ph idx="1" type="body"/>
          </p:nvPr>
        </p:nvSpPr>
        <p:spPr>
          <a:xfrm>
            <a:off x="311700" y="1152475"/>
            <a:ext cx="49704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Data tracking anyone can do:</a:t>
            </a:r>
            <a:endParaRPr sz="3000"/>
          </a:p>
          <a:p>
            <a:pPr indent="-419100" lvl="0" marL="457200" rtl="0">
              <a:spcBef>
                <a:spcPts val="1600"/>
              </a:spcBef>
              <a:spcAft>
                <a:spcPts val="0"/>
              </a:spcAft>
              <a:buSzPts val="3000"/>
              <a:buChar char="●"/>
            </a:pPr>
            <a:r>
              <a:rPr lang="en" sz="3000"/>
              <a:t>Every time a news story mentions someone who is a Mar-a-Lago member, write that down!</a:t>
            </a:r>
            <a:endParaRPr sz="3000"/>
          </a:p>
        </p:txBody>
      </p:sp>
      <p:pic>
        <p:nvPicPr>
          <p:cNvPr descr="mar-a-lago-club_1.jpg" id="177" name="Shape 177"/>
          <p:cNvPicPr preferRelativeResize="0"/>
          <p:nvPr/>
        </p:nvPicPr>
        <p:blipFill>
          <a:blip r:embed="rId3">
            <a:alphaModFix/>
          </a:blip>
          <a:stretch>
            <a:fillRect/>
          </a:stretch>
        </p:blipFill>
        <p:spPr>
          <a:xfrm>
            <a:off x="5434500" y="1170125"/>
            <a:ext cx="3557100" cy="20538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6.01.57 PM.png" id="183" name="Shape 183"/>
          <p:cNvPicPr preferRelativeResize="0"/>
          <p:nvPr/>
        </p:nvPicPr>
        <p:blipFill>
          <a:blip r:embed="rId3">
            <a:alphaModFix/>
          </a:blip>
          <a:stretch>
            <a:fillRect/>
          </a:stretch>
        </p:blipFill>
        <p:spPr>
          <a:xfrm>
            <a:off x="152400" y="1170125"/>
            <a:ext cx="8410575" cy="3038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6.01.49 PM.png" id="189" name="Shape 189"/>
          <p:cNvPicPr preferRelativeResize="0"/>
          <p:nvPr/>
        </p:nvPicPr>
        <p:blipFill>
          <a:blip r:embed="rId3">
            <a:alphaModFix/>
          </a:blip>
          <a:stretch>
            <a:fillRect/>
          </a:stretch>
        </p:blipFill>
        <p:spPr>
          <a:xfrm>
            <a:off x="617300" y="1456975"/>
            <a:ext cx="8001000" cy="2943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96" name="Shape 196"/>
          <p:cNvPicPr preferRelativeResize="0"/>
          <p:nvPr/>
        </p:nvPicPr>
        <p:blipFill>
          <a:blip r:embed="rId3">
            <a:alphaModFix/>
          </a:blip>
          <a:stretch>
            <a:fillRect/>
          </a:stretch>
        </p:blipFill>
        <p:spPr>
          <a:xfrm>
            <a:off x="0" y="128868"/>
            <a:ext cx="9143999" cy="48857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202" name="Shape 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It feels wrong to share your own data</a:t>
            </a:r>
            <a:endParaRPr sz="3000"/>
          </a:p>
          <a:p>
            <a:pPr indent="0" lvl="0" marL="0" rtl="0">
              <a:spcBef>
                <a:spcPts val="1600"/>
              </a:spcBef>
              <a:spcAft>
                <a:spcPts val="0"/>
              </a:spcAft>
              <a:buNone/>
            </a:pPr>
            <a:r>
              <a:t/>
            </a:r>
            <a:endParaRPr sz="3000"/>
          </a:p>
          <a:p>
            <a:pPr indent="0" lvl="0" marL="0" rtl="0">
              <a:spcBef>
                <a:spcPts val="1600"/>
              </a:spcBef>
              <a:spcAft>
                <a:spcPts val="1600"/>
              </a:spcAft>
              <a:buNone/>
            </a:pPr>
            <a:r>
              <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208" name="Shape 2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It feels wrong to use someone else’s data</a:t>
            </a:r>
            <a:endParaRPr sz="3000"/>
          </a:p>
          <a:p>
            <a:pPr indent="0" lvl="0" marL="0" rtl="0">
              <a:spcBef>
                <a:spcPts val="1600"/>
              </a:spcBef>
              <a:spcAft>
                <a:spcPts val="0"/>
              </a:spcAft>
              <a:buNone/>
            </a:pPr>
            <a:r>
              <a:t/>
            </a:r>
            <a:endParaRPr sz="3000"/>
          </a:p>
          <a:p>
            <a:pPr indent="0" lvl="0" marL="0" rtl="0">
              <a:spcBef>
                <a:spcPts val="1600"/>
              </a:spcBef>
              <a:spcAft>
                <a:spcPts val="1600"/>
              </a:spcAft>
              <a:buNone/>
            </a:pPr>
            <a:r>
              <a:t/>
            </a:r>
            <a:endParaRPr sz="3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214" name="Shape 2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But in a big data world, we need to do it.</a:t>
            </a:r>
            <a:endParaRPr sz="3000"/>
          </a:p>
          <a:p>
            <a:pPr indent="-419100" lvl="0" marL="457200" rtl="0">
              <a:spcBef>
                <a:spcPts val="1600"/>
              </a:spcBef>
              <a:spcAft>
                <a:spcPts val="0"/>
              </a:spcAft>
              <a:buSzPts val="3000"/>
              <a:buChar char="●"/>
            </a:pPr>
            <a:r>
              <a:rPr lang="en" sz="3000"/>
              <a:t>We just don’t have the capacity for every news outlet to do everything alone</a:t>
            </a:r>
            <a:endParaRPr sz="3000"/>
          </a:p>
          <a:p>
            <a:pPr indent="-419100" lvl="0" marL="457200" rtl="0">
              <a:spcBef>
                <a:spcPts val="0"/>
              </a:spcBef>
              <a:spcAft>
                <a:spcPts val="0"/>
              </a:spcAft>
              <a:buSzPts val="3000"/>
              <a:buChar char="●"/>
            </a:pPr>
            <a:r>
              <a:rPr lang="en" sz="3000"/>
              <a:t>If we want people to trust us, we need to let them see the raw data</a:t>
            </a:r>
            <a:endParaRPr sz="3000"/>
          </a:p>
          <a:p>
            <a:pPr indent="0" lvl="0" marL="0" rtl="0">
              <a:spcBef>
                <a:spcPts val="1600"/>
              </a:spcBef>
              <a:spcAft>
                <a:spcPts val="0"/>
              </a:spcAft>
              <a:buNone/>
            </a:pPr>
            <a:r>
              <a:t/>
            </a:r>
            <a:endParaRPr sz="3000"/>
          </a:p>
          <a:p>
            <a:pPr indent="0" lvl="0" marL="0" rtl="0">
              <a:spcBef>
                <a:spcPts val="1600"/>
              </a:spcBef>
              <a:spcAft>
                <a:spcPts val="1600"/>
              </a:spcAft>
              <a:buNone/>
            </a:pPr>
            <a:r>
              <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220" name="Shape 2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Case Study: Trump inaugural donors</a:t>
            </a:r>
            <a:endParaRPr sz="3000"/>
          </a:p>
          <a:p>
            <a:pPr indent="0" lvl="0" marL="0" rtl="0">
              <a:spcBef>
                <a:spcPts val="1600"/>
              </a:spcBef>
              <a:spcAft>
                <a:spcPts val="0"/>
              </a:spcAft>
              <a:buNone/>
            </a:pPr>
            <a:r>
              <a:t/>
            </a:r>
            <a:endParaRPr sz="3000"/>
          </a:p>
          <a:p>
            <a:pPr indent="0" lvl="0" marL="0" rtl="0">
              <a:spcBef>
                <a:spcPts val="1600"/>
              </a:spcBef>
              <a:spcAft>
                <a:spcPts val="1600"/>
              </a:spcAft>
              <a:buNone/>
            </a:pPr>
            <a:r>
              <a:t/>
            </a:r>
            <a:endParaRPr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34.45 AM.png" id="226" name="Shape 226"/>
          <p:cNvPicPr preferRelativeResize="0"/>
          <p:nvPr/>
        </p:nvPicPr>
        <p:blipFill>
          <a:blip r:embed="rId3">
            <a:alphaModFix/>
          </a:blip>
          <a:stretch>
            <a:fillRect/>
          </a:stretch>
        </p:blipFill>
        <p:spPr>
          <a:xfrm>
            <a:off x="2007200" y="1196425"/>
            <a:ext cx="5806736"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Assignment notes</a:t>
            </a:r>
            <a:endParaRPr/>
          </a:p>
        </p:txBody>
      </p:sp>
      <p:sp>
        <p:nvSpPr>
          <p:cNvPr id="67" name="Shape 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In general assignment 1 looked good, if there was a particular issue I will get in touch with you via email.</a:t>
            </a:r>
            <a:endParaRPr/>
          </a:p>
          <a:p>
            <a:pPr indent="-342900" lvl="0" marL="457200">
              <a:spcBef>
                <a:spcPts val="0"/>
              </a:spcBef>
              <a:spcAft>
                <a:spcPts val="0"/>
              </a:spcAft>
              <a:buSzPts val="1800"/>
              <a:buAutoNum type="arabicPeriod"/>
            </a:pPr>
            <a:r>
              <a:rPr lang="en"/>
              <a:t>You do not need to email me your homework link, as long as it’s in your github repo I will find it.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38.46 AM.png" id="232" name="Shape 232"/>
          <p:cNvPicPr preferRelativeResize="0"/>
          <p:nvPr/>
        </p:nvPicPr>
        <p:blipFill>
          <a:blip r:embed="rId3">
            <a:alphaModFix/>
          </a:blip>
          <a:stretch>
            <a:fillRect/>
          </a:stretch>
        </p:blipFill>
        <p:spPr>
          <a:xfrm>
            <a:off x="1742538" y="1322525"/>
            <a:ext cx="5658913" cy="3820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40.45 AM.png" id="238" name="Shape 238"/>
          <p:cNvPicPr preferRelativeResize="0"/>
          <p:nvPr/>
        </p:nvPicPr>
        <p:blipFill>
          <a:blip r:embed="rId3">
            <a:alphaModFix/>
          </a:blip>
          <a:stretch>
            <a:fillRect/>
          </a:stretch>
        </p:blipFill>
        <p:spPr>
          <a:xfrm>
            <a:off x="676588" y="1143825"/>
            <a:ext cx="7790816" cy="3820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41.40 AM.png" id="244" name="Shape 244"/>
          <p:cNvPicPr preferRelativeResize="0"/>
          <p:nvPr/>
        </p:nvPicPr>
        <p:blipFill>
          <a:blip r:embed="rId3">
            <a:alphaModFix/>
          </a:blip>
          <a:stretch>
            <a:fillRect/>
          </a:stretch>
        </p:blipFill>
        <p:spPr>
          <a:xfrm>
            <a:off x="152400" y="1170125"/>
            <a:ext cx="8839198" cy="288626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42.37 AM.png" id="250" name="Shape 250"/>
          <p:cNvPicPr preferRelativeResize="0"/>
          <p:nvPr/>
        </p:nvPicPr>
        <p:blipFill>
          <a:blip r:embed="rId3">
            <a:alphaModFix/>
          </a:blip>
          <a:stretch>
            <a:fillRect/>
          </a:stretch>
        </p:blipFill>
        <p:spPr>
          <a:xfrm>
            <a:off x="847800" y="1209575"/>
            <a:ext cx="7448394" cy="3820976"/>
          </a:xfrm>
          <a:prstGeom prst="rect">
            <a:avLst/>
          </a:prstGeom>
          <a:noFill/>
          <a:ln>
            <a:noFill/>
          </a:ln>
        </p:spPr>
      </p:pic>
      <p:cxnSp>
        <p:nvCxnSpPr>
          <p:cNvPr id="251" name="Shape 251"/>
          <p:cNvCxnSpPr/>
          <p:nvPr/>
        </p:nvCxnSpPr>
        <p:spPr>
          <a:xfrm flipH="1" rot="10800000">
            <a:off x="815600" y="1631150"/>
            <a:ext cx="302700" cy="184200"/>
          </a:xfrm>
          <a:prstGeom prst="straightConnector1">
            <a:avLst/>
          </a:prstGeom>
          <a:noFill/>
          <a:ln cap="flat" cmpd="sng" w="9525">
            <a:solidFill>
              <a:schemeClr val="dk2"/>
            </a:solidFill>
            <a:prstDash val="solid"/>
            <a:round/>
            <a:headEnd len="med" w="med" type="none"/>
            <a:tailEnd len="med" w="med" type="triangle"/>
          </a:ln>
        </p:spPr>
      </p:cxnSp>
      <p:cxnSp>
        <p:nvCxnSpPr>
          <p:cNvPr id="252" name="Shape 252"/>
          <p:cNvCxnSpPr/>
          <p:nvPr/>
        </p:nvCxnSpPr>
        <p:spPr>
          <a:xfrm flipH="1" rot="10800000">
            <a:off x="739400" y="3002750"/>
            <a:ext cx="302700" cy="184200"/>
          </a:xfrm>
          <a:prstGeom prst="straightConnector1">
            <a:avLst/>
          </a:prstGeom>
          <a:noFill/>
          <a:ln cap="flat" cmpd="sng" w="9525">
            <a:solidFill>
              <a:schemeClr val="dk2"/>
            </a:solidFill>
            <a:prstDash val="solid"/>
            <a:round/>
            <a:headEnd len="med" w="med" type="none"/>
            <a:tailEnd len="med" w="med" type="triangle"/>
          </a:ln>
        </p:spPr>
      </p:cxnSp>
      <p:cxnSp>
        <p:nvCxnSpPr>
          <p:cNvPr id="253" name="Shape 253"/>
          <p:cNvCxnSpPr/>
          <p:nvPr/>
        </p:nvCxnSpPr>
        <p:spPr>
          <a:xfrm flipH="1" rot="10800000">
            <a:off x="739400" y="4526750"/>
            <a:ext cx="302700" cy="184200"/>
          </a:xfrm>
          <a:prstGeom prst="straightConnector1">
            <a:avLst/>
          </a:prstGeom>
          <a:noFill/>
          <a:ln cap="flat" cmpd="sng" w="9525">
            <a:solidFill>
              <a:schemeClr val="dk2"/>
            </a:solidFill>
            <a:prstDash val="solid"/>
            <a:round/>
            <a:headEnd len="med" w="med" type="none"/>
            <a:tailEnd len="med" w="med" type="triangle"/>
          </a:ln>
        </p:spPr>
      </p:cxnSp>
      <p:cxnSp>
        <p:nvCxnSpPr>
          <p:cNvPr id="254" name="Shape 254"/>
          <p:cNvCxnSpPr/>
          <p:nvPr/>
        </p:nvCxnSpPr>
        <p:spPr>
          <a:xfrm flipH="1">
            <a:off x="4893600" y="894525"/>
            <a:ext cx="249900" cy="368400"/>
          </a:xfrm>
          <a:prstGeom prst="straightConnector1">
            <a:avLst/>
          </a:prstGeom>
          <a:noFill/>
          <a:ln cap="flat" cmpd="sng" w="9525">
            <a:solidFill>
              <a:schemeClr val="dk2"/>
            </a:solidFill>
            <a:prstDash val="solid"/>
            <a:round/>
            <a:headEnd len="med" w="med" type="none"/>
            <a:tailEnd len="med" w="med" type="triangle"/>
          </a:ln>
        </p:spPr>
      </p:cxnSp>
      <p:cxnSp>
        <p:nvCxnSpPr>
          <p:cNvPr id="255" name="Shape 255"/>
          <p:cNvCxnSpPr/>
          <p:nvPr/>
        </p:nvCxnSpPr>
        <p:spPr>
          <a:xfrm rot="10800000">
            <a:off x="4919975" y="3209650"/>
            <a:ext cx="841800" cy="1249800"/>
          </a:xfrm>
          <a:prstGeom prst="straightConnector1">
            <a:avLst/>
          </a:prstGeom>
          <a:noFill/>
          <a:ln cap="flat" cmpd="sng" w="9525">
            <a:solidFill>
              <a:schemeClr val="dk2"/>
            </a:solidFill>
            <a:prstDash val="solid"/>
            <a:round/>
            <a:headEnd len="med" w="med" type="none"/>
            <a:tailEnd len="med" w="med" type="triangle"/>
          </a:ln>
        </p:spPr>
      </p:cxnSp>
      <p:sp>
        <p:nvSpPr>
          <p:cNvPr id="256" name="Shape 256"/>
          <p:cNvSpPr txBox="1"/>
          <p:nvPr/>
        </p:nvSpPr>
        <p:spPr>
          <a:xfrm>
            <a:off x="386450" y="1726000"/>
            <a:ext cx="690000" cy="42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WaPo</a:t>
            </a:r>
            <a:endParaRPr/>
          </a:p>
        </p:txBody>
      </p:sp>
      <p:sp>
        <p:nvSpPr>
          <p:cNvPr id="257" name="Shape 257"/>
          <p:cNvSpPr txBox="1"/>
          <p:nvPr/>
        </p:nvSpPr>
        <p:spPr>
          <a:xfrm>
            <a:off x="310250" y="3097600"/>
            <a:ext cx="690000" cy="42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NYT</a:t>
            </a:r>
            <a:endParaRPr/>
          </a:p>
        </p:txBody>
      </p:sp>
      <p:sp>
        <p:nvSpPr>
          <p:cNvPr id="258" name="Shape 258"/>
          <p:cNvSpPr txBox="1"/>
          <p:nvPr/>
        </p:nvSpPr>
        <p:spPr>
          <a:xfrm>
            <a:off x="0" y="4621600"/>
            <a:ext cx="1076400" cy="42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CT Mirror</a:t>
            </a:r>
            <a:endParaRPr/>
          </a:p>
        </p:txBody>
      </p:sp>
      <p:sp>
        <p:nvSpPr>
          <p:cNvPr id="259" name="Shape 259"/>
          <p:cNvSpPr txBox="1"/>
          <p:nvPr/>
        </p:nvSpPr>
        <p:spPr>
          <a:xfrm>
            <a:off x="4832389" y="582975"/>
            <a:ext cx="1639800" cy="42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ProPublica</a:t>
            </a:r>
            <a:endParaRPr/>
          </a:p>
        </p:txBody>
      </p:sp>
      <p:sp>
        <p:nvSpPr>
          <p:cNvPr id="260" name="Shape 260"/>
          <p:cNvSpPr txBox="1"/>
          <p:nvPr/>
        </p:nvSpPr>
        <p:spPr>
          <a:xfrm>
            <a:off x="4984804" y="4392975"/>
            <a:ext cx="2223900" cy="42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Center for Public Integrity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41.40 AM.png" id="266" name="Shape 266"/>
          <p:cNvPicPr preferRelativeResize="0"/>
          <p:nvPr/>
        </p:nvPicPr>
        <p:blipFill>
          <a:blip r:embed="rId3">
            <a:alphaModFix/>
          </a:blip>
          <a:stretch>
            <a:fillRect/>
          </a:stretch>
        </p:blipFill>
        <p:spPr>
          <a:xfrm>
            <a:off x="152400" y="1170125"/>
            <a:ext cx="8839198" cy="288626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51.54 AM.png" id="272" name="Shape 272"/>
          <p:cNvPicPr preferRelativeResize="0"/>
          <p:nvPr/>
        </p:nvPicPr>
        <p:blipFill>
          <a:blip r:embed="rId3">
            <a:alphaModFix/>
          </a:blip>
          <a:stretch>
            <a:fillRect/>
          </a:stretch>
        </p:blipFill>
        <p:spPr>
          <a:xfrm>
            <a:off x="152400" y="1170125"/>
            <a:ext cx="8410853"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54.24 AM.png" id="278" name="Shape 278"/>
          <p:cNvPicPr preferRelativeResize="0"/>
          <p:nvPr/>
        </p:nvPicPr>
        <p:blipFill>
          <a:blip r:embed="rId3">
            <a:alphaModFix/>
          </a:blip>
          <a:stretch>
            <a:fillRect/>
          </a:stretch>
        </p:blipFill>
        <p:spPr>
          <a:xfrm>
            <a:off x="1804238" y="1117525"/>
            <a:ext cx="5535517" cy="3820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55.06 AM.png" id="284" name="Shape 284"/>
          <p:cNvPicPr preferRelativeResize="0"/>
          <p:nvPr/>
        </p:nvPicPr>
        <p:blipFill>
          <a:blip r:embed="rId3">
            <a:alphaModFix/>
          </a:blip>
          <a:stretch>
            <a:fillRect/>
          </a:stretch>
        </p:blipFill>
        <p:spPr>
          <a:xfrm>
            <a:off x="1353800" y="1196425"/>
            <a:ext cx="6436404" cy="38209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57.23 AM.png" id="290" name="Shape 290"/>
          <p:cNvPicPr preferRelativeResize="0"/>
          <p:nvPr/>
        </p:nvPicPr>
        <p:blipFill>
          <a:blip r:embed="rId3">
            <a:alphaModFix/>
          </a:blip>
          <a:stretch>
            <a:fillRect/>
          </a:stretch>
        </p:blipFill>
        <p:spPr>
          <a:xfrm>
            <a:off x="152400" y="1170125"/>
            <a:ext cx="7641952" cy="38209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8.59.39 AM.png" id="296" name="Shape 296"/>
          <p:cNvPicPr preferRelativeResize="0"/>
          <p:nvPr/>
        </p:nvPicPr>
        <p:blipFill>
          <a:blip r:embed="rId3">
            <a:alphaModFix/>
          </a:blip>
          <a:stretch>
            <a:fillRect/>
          </a:stretch>
        </p:blipFill>
        <p:spPr>
          <a:xfrm>
            <a:off x="152400" y="1170125"/>
            <a:ext cx="8839201" cy="208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ida-b.jpg" id="73" name="Shape 73"/>
          <p:cNvPicPr preferRelativeResize="0"/>
          <p:nvPr/>
        </p:nvPicPr>
        <p:blipFill>
          <a:blip r:embed="rId3">
            <a:alphaModFix/>
          </a:blip>
          <a:stretch>
            <a:fillRect/>
          </a:stretch>
        </p:blipFill>
        <p:spPr>
          <a:xfrm>
            <a:off x="3347325" y="1486650"/>
            <a:ext cx="2857500" cy="2857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302" name="Shape 3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Case Study: ProPublica Machine Bias</a:t>
            </a:r>
            <a:endParaRPr sz="3000"/>
          </a:p>
          <a:p>
            <a:pPr indent="0" lvl="0" marL="0" rtl="0">
              <a:spcBef>
                <a:spcPts val="1600"/>
              </a:spcBef>
              <a:spcAft>
                <a:spcPts val="0"/>
              </a:spcAft>
              <a:buNone/>
            </a:pPr>
            <a:r>
              <a:t/>
            </a:r>
            <a:endParaRPr sz="3000"/>
          </a:p>
          <a:p>
            <a:pPr indent="0" lvl="0" marL="0" rtl="0">
              <a:spcBef>
                <a:spcPts val="1600"/>
              </a:spcBef>
              <a:spcAft>
                <a:spcPts val="1600"/>
              </a:spcAft>
              <a:buNone/>
            </a:pPr>
            <a:r>
              <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03.09 AM.png" id="308" name="Shape 308"/>
          <p:cNvPicPr preferRelativeResize="0"/>
          <p:nvPr/>
        </p:nvPicPr>
        <p:blipFill>
          <a:blip r:embed="rId3">
            <a:alphaModFix/>
          </a:blip>
          <a:stretch>
            <a:fillRect/>
          </a:stretch>
        </p:blipFill>
        <p:spPr>
          <a:xfrm>
            <a:off x="1566963" y="1243600"/>
            <a:ext cx="6010078" cy="38209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06.52 AM.png" id="314" name="Shape 314"/>
          <p:cNvPicPr preferRelativeResize="0"/>
          <p:nvPr/>
        </p:nvPicPr>
        <p:blipFill>
          <a:blip r:embed="rId3">
            <a:alphaModFix/>
          </a:blip>
          <a:stretch>
            <a:fillRect/>
          </a:stretch>
        </p:blipFill>
        <p:spPr>
          <a:xfrm>
            <a:off x="152400" y="1170125"/>
            <a:ext cx="8839199" cy="3314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11.36 AM.png" id="320" name="Shape 320"/>
          <p:cNvPicPr preferRelativeResize="0"/>
          <p:nvPr/>
        </p:nvPicPr>
        <p:blipFill>
          <a:blip r:embed="rId3">
            <a:alphaModFix/>
          </a:blip>
          <a:stretch>
            <a:fillRect/>
          </a:stretch>
        </p:blipFill>
        <p:spPr>
          <a:xfrm>
            <a:off x="152400" y="1170125"/>
            <a:ext cx="8839201" cy="378822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12.21 AM.png" id="326" name="Shape 326"/>
          <p:cNvPicPr preferRelativeResize="0"/>
          <p:nvPr/>
        </p:nvPicPr>
        <p:blipFill>
          <a:blip r:embed="rId3">
            <a:alphaModFix/>
          </a:blip>
          <a:stretch>
            <a:fillRect/>
          </a:stretch>
        </p:blipFill>
        <p:spPr>
          <a:xfrm>
            <a:off x="152400" y="1170125"/>
            <a:ext cx="8839200" cy="272581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12.21 AM.png" id="332" name="Shape 332"/>
          <p:cNvPicPr preferRelativeResize="0"/>
          <p:nvPr/>
        </p:nvPicPr>
        <p:blipFill>
          <a:blip r:embed="rId3">
            <a:alphaModFix/>
          </a:blip>
          <a:stretch>
            <a:fillRect/>
          </a:stretch>
        </p:blipFill>
        <p:spPr>
          <a:xfrm>
            <a:off x="152400" y="1170125"/>
            <a:ext cx="8839200" cy="27258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13.07 AM.png" id="338" name="Shape 338"/>
          <p:cNvPicPr preferRelativeResize="0"/>
          <p:nvPr/>
        </p:nvPicPr>
        <p:blipFill>
          <a:blip r:embed="rId3">
            <a:alphaModFix/>
          </a:blip>
          <a:stretch>
            <a:fillRect/>
          </a:stretch>
        </p:blipFill>
        <p:spPr>
          <a:xfrm>
            <a:off x="152400" y="1170125"/>
            <a:ext cx="8586296" cy="38209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14.48 AM.png" id="344" name="Shape 344"/>
          <p:cNvPicPr preferRelativeResize="0"/>
          <p:nvPr/>
        </p:nvPicPr>
        <p:blipFill>
          <a:blip r:embed="rId3">
            <a:alphaModFix/>
          </a:blip>
          <a:stretch>
            <a:fillRect/>
          </a:stretch>
        </p:blipFill>
        <p:spPr>
          <a:xfrm>
            <a:off x="152400" y="1170125"/>
            <a:ext cx="8839200" cy="330829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17.24 AM.png" id="350" name="Shape 350"/>
          <p:cNvPicPr preferRelativeResize="0"/>
          <p:nvPr/>
        </p:nvPicPr>
        <p:blipFill>
          <a:blip r:embed="rId3">
            <a:alphaModFix/>
          </a:blip>
          <a:stretch>
            <a:fillRect/>
          </a:stretch>
        </p:blipFill>
        <p:spPr>
          <a:xfrm>
            <a:off x="152400" y="1170125"/>
            <a:ext cx="8839200" cy="3083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19.09 AM.png" id="356" name="Shape 356"/>
          <p:cNvPicPr preferRelativeResize="0"/>
          <p:nvPr/>
        </p:nvPicPr>
        <p:blipFill>
          <a:blip r:embed="rId3">
            <a:alphaModFix/>
          </a:blip>
          <a:stretch>
            <a:fillRect/>
          </a:stretch>
        </p:blipFill>
        <p:spPr>
          <a:xfrm>
            <a:off x="152400" y="1170125"/>
            <a:ext cx="8062811"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10.00.59 AM.png" id="79" name="Shape 79"/>
          <p:cNvPicPr preferRelativeResize="0"/>
          <p:nvPr/>
        </p:nvPicPr>
        <p:blipFill>
          <a:blip r:embed="rId3">
            <a:alphaModFix/>
          </a:blip>
          <a:stretch>
            <a:fillRect/>
          </a:stretch>
        </p:blipFill>
        <p:spPr>
          <a:xfrm>
            <a:off x="152400" y="1170125"/>
            <a:ext cx="7299339" cy="3820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20.06 AM.png" id="362" name="Shape 362"/>
          <p:cNvPicPr preferRelativeResize="0"/>
          <p:nvPr/>
        </p:nvPicPr>
        <p:blipFill>
          <a:blip r:embed="rId3">
            <a:alphaModFix/>
          </a:blip>
          <a:stretch>
            <a:fillRect/>
          </a:stretch>
        </p:blipFill>
        <p:spPr>
          <a:xfrm>
            <a:off x="152400" y="1170125"/>
            <a:ext cx="8839197" cy="377016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368" name="Shape 3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Case Study: ProPublica Machine Bias</a:t>
            </a:r>
            <a:endParaRPr sz="3000"/>
          </a:p>
          <a:p>
            <a:pPr indent="0" lvl="0" marL="0" rtl="0">
              <a:spcBef>
                <a:spcPts val="1600"/>
              </a:spcBef>
              <a:spcAft>
                <a:spcPts val="0"/>
              </a:spcAft>
              <a:buNone/>
            </a:pPr>
            <a:r>
              <a:rPr lang="en" sz="3000"/>
              <a:t>Summary: ProPublica wrote a high impact story. They released their data. Academics started talking and arguing about it. It’s making its way into academic research that will impact the way this sort of thing is done in the future...</a:t>
            </a:r>
            <a:endParaRPr sz="3000"/>
          </a:p>
          <a:p>
            <a:pPr indent="0" lvl="0" marL="0" rtl="0">
              <a:spcBef>
                <a:spcPts val="1600"/>
              </a:spcBef>
              <a:spcAft>
                <a:spcPts val="1600"/>
              </a:spcAft>
              <a:buNone/>
            </a:pPr>
            <a:r>
              <a:t/>
            </a:r>
            <a:endParaRPr sz="3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374" name="Shape 3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Case Study: ProPublica Machine Bias</a:t>
            </a:r>
            <a:endParaRPr sz="3000"/>
          </a:p>
          <a:p>
            <a:pPr indent="0" lvl="0" marL="0" rtl="0">
              <a:spcBef>
                <a:spcPts val="1600"/>
              </a:spcBef>
              <a:spcAft>
                <a:spcPts val="0"/>
              </a:spcAft>
              <a:buNone/>
            </a:pPr>
            <a:r>
              <a:rPr lang="en" sz="3000"/>
              <a:t>...and it’s started a conversation among some computer scientists about the very definition of the word “bias”</a:t>
            </a:r>
            <a:endParaRPr sz="3000"/>
          </a:p>
          <a:p>
            <a:pPr indent="0" lvl="0" marL="0" rtl="0">
              <a:spcBef>
                <a:spcPts val="1600"/>
              </a:spcBef>
              <a:spcAft>
                <a:spcPts val="1600"/>
              </a:spcAft>
              <a:buNone/>
            </a:pPr>
            <a:r>
              <a:t/>
            </a: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380" name="Shape 3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Crowdsourcing</a:t>
            </a:r>
            <a:endParaRPr sz="3000"/>
          </a:p>
          <a:p>
            <a:pPr indent="0" lvl="0" marL="0" rtl="0">
              <a:spcBef>
                <a:spcPts val="1600"/>
              </a:spcBef>
              <a:spcAft>
                <a:spcPts val="1600"/>
              </a:spcAft>
              <a:buNone/>
            </a:pPr>
            <a:r>
              <a:t/>
            </a:r>
            <a:endParaRPr sz="3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25.22 AM.png" id="386" name="Shape 386"/>
          <p:cNvPicPr preferRelativeResize="0"/>
          <p:nvPr/>
        </p:nvPicPr>
        <p:blipFill>
          <a:blip r:embed="rId3">
            <a:alphaModFix/>
          </a:blip>
          <a:stretch>
            <a:fillRect/>
          </a:stretch>
        </p:blipFill>
        <p:spPr>
          <a:xfrm>
            <a:off x="1345975" y="1156975"/>
            <a:ext cx="6452055" cy="38209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30.07 AM.png" id="392" name="Shape 392"/>
          <p:cNvPicPr preferRelativeResize="0"/>
          <p:nvPr/>
        </p:nvPicPr>
        <p:blipFill>
          <a:blip r:embed="rId3">
            <a:alphaModFix/>
          </a:blip>
          <a:stretch>
            <a:fillRect/>
          </a:stretch>
        </p:blipFill>
        <p:spPr>
          <a:xfrm>
            <a:off x="152400" y="1170125"/>
            <a:ext cx="8839200" cy="265027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398" name="Shape 3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Crowdsourcing: Tips</a:t>
            </a:r>
            <a:endParaRPr sz="3000"/>
          </a:p>
          <a:p>
            <a:pPr indent="-419100" lvl="0" marL="457200" rtl="0">
              <a:spcBef>
                <a:spcPts val="1600"/>
              </a:spcBef>
              <a:spcAft>
                <a:spcPts val="0"/>
              </a:spcAft>
              <a:buSzPts val="3000"/>
              <a:buChar char="●"/>
            </a:pPr>
            <a:r>
              <a:rPr lang="en" sz="3000"/>
              <a:t>Good documentation!</a:t>
            </a:r>
            <a:endParaRPr sz="3000"/>
          </a:p>
          <a:p>
            <a:pPr indent="-419100" lvl="0" marL="457200" rtl="0">
              <a:spcBef>
                <a:spcPts val="0"/>
              </a:spcBef>
              <a:spcAft>
                <a:spcPts val="0"/>
              </a:spcAft>
              <a:buSzPts val="3000"/>
              <a:buChar char="●"/>
            </a:pPr>
            <a:r>
              <a:rPr lang="en" sz="3000"/>
              <a:t>Make it clear what you want from people</a:t>
            </a:r>
            <a:endParaRPr sz="3000"/>
          </a:p>
          <a:p>
            <a:pPr indent="-419100" lvl="0" marL="457200" rtl="0">
              <a:spcBef>
                <a:spcPts val="0"/>
              </a:spcBef>
              <a:spcAft>
                <a:spcPts val="0"/>
              </a:spcAft>
              <a:buSzPts val="3000"/>
              <a:buChar char="●"/>
            </a:pPr>
            <a:r>
              <a:rPr lang="en" sz="3000"/>
              <a:t>Have some way of versioning any work people are doing</a:t>
            </a:r>
            <a:endParaRPr sz="3000"/>
          </a:p>
          <a:p>
            <a:pPr indent="-419100" lvl="0" marL="457200" rtl="0">
              <a:spcBef>
                <a:spcPts val="0"/>
              </a:spcBef>
              <a:spcAft>
                <a:spcPts val="0"/>
              </a:spcAft>
              <a:buSzPts val="3000"/>
              <a:buChar char="●"/>
            </a:pPr>
            <a:r>
              <a:rPr lang="en" sz="3000"/>
              <a:t>Think about trolls in advance</a:t>
            </a:r>
            <a:endParaRPr sz="3000"/>
          </a:p>
          <a:p>
            <a:pPr indent="0" lvl="0" marL="0" rtl="0">
              <a:spcBef>
                <a:spcPts val="1600"/>
              </a:spcBef>
              <a:spcAft>
                <a:spcPts val="1600"/>
              </a:spcAft>
              <a:buNone/>
            </a:pPr>
            <a:r>
              <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sp>
        <p:nvSpPr>
          <p:cNvPr id="404" name="Shape 4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Crowdsourcing: Tips</a:t>
            </a:r>
            <a:endParaRPr sz="3000"/>
          </a:p>
          <a:p>
            <a:pPr indent="-419100" lvl="0" marL="457200" rtl="0">
              <a:spcBef>
                <a:spcPts val="1600"/>
              </a:spcBef>
              <a:spcAft>
                <a:spcPts val="0"/>
              </a:spcAft>
              <a:buSzPts val="3000"/>
              <a:buChar char="●"/>
            </a:pPr>
            <a:r>
              <a:rPr lang="en" sz="3000"/>
              <a:t>Most importantly: remember that not every person out there has had journalistic training, so be thoughtful about releasing data or asking for help when individual safety is concerned</a:t>
            </a:r>
            <a:endParaRPr sz="3000"/>
          </a:p>
          <a:p>
            <a:pPr indent="0" lvl="0" marL="0" rtl="0">
              <a:spcBef>
                <a:spcPts val="1600"/>
              </a:spcBef>
              <a:spcAft>
                <a:spcPts val="1600"/>
              </a:spcAft>
              <a:buNone/>
            </a:pPr>
            <a:r>
              <a:t/>
            </a:r>
            <a:endParaRPr sz="3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34.07 AM.png" id="410" name="Shape 410"/>
          <p:cNvPicPr preferRelativeResize="0"/>
          <p:nvPr/>
        </p:nvPicPr>
        <p:blipFill>
          <a:blip r:embed="rId3">
            <a:alphaModFix/>
          </a:blip>
          <a:stretch>
            <a:fillRect/>
          </a:stretch>
        </p:blipFill>
        <p:spPr>
          <a:xfrm>
            <a:off x="152400" y="1170125"/>
            <a:ext cx="8839199" cy="356742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Sharing data</a:t>
            </a:r>
            <a:endParaRPr sz="3600"/>
          </a:p>
        </p:txBody>
      </p:sp>
      <p:pic>
        <p:nvPicPr>
          <p:cNvPr descr="Screen Shot 2017-07-19 at 9.36.58 AM.png" id="416" name="Shape 416"/>
          <p:cNvPicPr preferRelativeResize="0"/>
          <p:nvPr/>
        </p:nvPicPr>
        <p:blipFill>
          <a:blip r:embed="rId3">
            <a:alphaModFix/>
          </a:blip>
          <a:stretch>
            <a:fillRect/>
          </a:stretch>
        </p:blipFill>
        <p:spPr>
          <a:xfrm>
            <a:off x="152400" y="1170125"/>
            <a:ext cx="8839197" cy="31507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sp>
        <p:nvSpPr>
          <p:cNvPr id="85" name="Shape 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3000"/>
              <a:t>The rest of “The Red Record” is incredibly graphic descriptions of the circumstances of some of these lynchings, including in some cases photographs</a:t>
            </a:r>
            <a:endParaRPr sz="3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to collect data</a:t>
            </a:r>
            <a:endParaRPr/>
          </a:p>
        </p:txBody>
      </p:sp>
      <p:sp>
        <p:nvSpPr>
          <p:cNvPr id="422" name="Shape 4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most famous recent case of high profile data collection?</a:t>
            </a:r>
            <a:endParaRPr/>
          </a:p>
          <a:p>
            <a:pPr indent="0" lvl="0" marL="0">
              <a:spcBef>
                <a:spcPts val="1600"/>
              </a:spcBef>
              <a:spcAft>
                <a:spcPts val="0"/>
              </a:spcAft>
              <a:buNone/>
            </a:pPr>
            <a:r>
              <a:t/>
            </a:r>
            <a:endParaRPr/>
          </a:p>
          <a:p>
            <a:pPr indent="0" lvl="0" marL="0">
              <a:spcBef>
                <a:spcPts val="1600"/>
              </a:spcBef>
              <a:spcAft>
                <a:spcPts val="1600"/>
              </a:spcAft>
              <a:buNone/>
            </a:pPr>
            <a:r>
              <a:rPr lang="en"/>
              <a:t>(Hint: it won a Pulitzer last year)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google slides will not let me insert this video :(</a:t>
            </a:r>
            <a:endParaRPr/>
          </a:p>
        </p:txBody>
      </p:sp>
      <p:sp>
        <p:nvSpPr>
          <p:cNvPr id="428" name="Shape 4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2800">
                <a:solidFill>
                  <a:schemeClr val="dk1"/>
                </a:solidFill>
              </a:rPr>
              <a:t>https://www.washingtonpost.com/video/c/embed/37075f2c-8ff5-11e6-bc00-1a9756d4111b</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...but what if we want to search? Or find the most recent?</a:t>
            </a:r>
            <a:endParaRPr/>
          </a:p>
        </p:txBody>
      </p:sp>
      <p:pic>
        <p:nvPicPr>
          <p:cNvPr id="434" name="Shape 434"/>
          <p:cNvPicPr preferRelativeResize="0"/>
          <p:nvPr/>
        </p:nvPicPr>
        <p:blipFill>
          <a:blip r:embed="rId3">
            <a:alphaModFix/>
          </a:blip>
          <a:stretch>
            <a:fillRect/>
          </a:stretch>
        </p:blipFill>
        <p:spPr>
          <a:xfrm>
            <a:off x="3020453" y="1086025"/>
            <a:ext cx="3103084" cy="39910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Collecting data with spreadsheets</a:t>
            </a:r>
            <a:endParaRPr/>
          </a:p>
        </p:txBody>
      </p:sp>
      <p:sp>
        <p:nvSpPr>
          <p:cNvPr id="440" name="Shape 4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These tips mostly come from this fantastic paper:</a:t>
            </a:r>
            <a:endParaRPr/>
          </a:p>
          <a:p>
            <a:pPr indent="0" lvl="0" marL="0">
              <a:spcBef>
                <a:spcPts val="1600"/>
              </a:spcBef>
              <a:spcAft>
                <a:spcPts val="1600"/>
              </a:spcAft>
              <a:buNone/>
            </a:pPr>
            <a:r>
              <a:rPr lang="en"/>
              <a:t>https://www.tandfonline.com/doi/full/10.1080/00031305.2017.1375989</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Be Consistent!</a:t>
            </a:r>
            <a:endParaRPr/>
          </a:p>
        </p:txBody>
      </p:sp>
      <p:sp>
        <p:nvSpPr>
          <p:cNvPr id="446" name="Shape 4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Come up with standard ways of coding things.</a:t>
            </a:r>
            <a:endParaRPr/>
          </a:p>
          <a:p>
            <a:pPr indent="0" lvl="0" marL="0">
              <a:spcBef>
                <a:spcPts val="1600"/>
              </a:spcBef>
              <a:spcAft>
                <a:spcPts val="0"/>
              </a:spcAft>
              <a:buNone/>
            </a:pPr>
            <a:r>
              <a:rPr lang="en"/>
              <a:t>For example, let’s say you’re looking at political candidates and want to distinguish challengers from incumbents. Do not do this:</a:t>
            </a:r>
            <a:endParaRPr/>
          </a:p>
          <a:p>
            <a:pPr indent="0" lvl="0" marL="0">
              <a:spcBef>
                <a:spcPts val="1600"/>
              </a:spcBef>
              <a:spcAft>
                <a:spcPts val="1600"/>
              </a:spcAft>
              <a:buNone/>
            </a:pPr>
            <a:r>
              <a:t/>
            </a:r>
            <a:endParaRPr/>
          </a:p>
        </p:txBody>
      </p:sp>
      <p:pic>
        <p:nvPicPr>
          <p:cNvPr id="447" name="Shape 447"/>
          <p:cNvPicPr preferRelativeResize="0"/>
          <p:nvPr/>
        </p:nvPicPr>
        <p:blipFill>
          <a:blip r:embed="rId3">
            <a:alphaModFix/>
          </a:blip>
          <a:stretch>
            <a:fillRect/>
          </a:stretch>
        </p:blipFill>
        <p:spPr>
          <a:xfrm>
            <a:off x="5722350" y="2150050"/>
            <a:ext cx="2819400" cy="2667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Be Consistent (continued)</a:t>
            </a:r>
            <a:endParaRPr/>
          </a:p>
        </p:txBody>
      </p:sp>
      <p:sp>
        <p:nvSpPr>
          <p:cNvPr id="453" name="Shape 4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Pick a date format and stick to it!</a:t>
            </a:r>
            <a:endParaRPr/>
          </a:p>
          <a:p>
            <a:pPr indent="0" lvl="0" marL="0">
              <a:spcBef>
                <a:spcPts val="1600"/>
              </a:spcBef>
              <a:spcAft>
                <a:spcPts val="0"/>
              </a:spcAft>
              <a:buNone/>
            </a:pPr>
            <a:r>
              <a:rPr lang="en"/>
              <a:t>I highly recommend YYYY-MM-DD, because then your dates will sort in the right order.</a:t>
            </a:r>
            <a:endParaRPr/>
          </a:p>
          <a:p>
            <a:pPr indent="0" lvl="0" marL="0">
              <a:spcBef>
                <a:spcPts val="1600"/>
              </a:spcBef>
              <a:spcAft>
                <a:spcPts val="0"/>
              </a:spcAft>
              <a:buNone/>
            </a:pPr>
            <a:r>
              <a:rPr lang="en"/>
              <a:t>ALWAYS use zero-padded months and years.</a:t>
            </a:r>
            <a:endParaRPr/>
          </a:p>
          <a:p>
            <a:pPr indent="0" lvl="0" marL="0">
              <a:spcBef>
                <a:spcPts val="1600"/>
              </a:spcBef>
              <a:spcAft>
                <a:spcPts val="0"/>
              </a:spcAft>
              <a:buNone/>
            </a:pPr>
            <a:r>
              <a:rPr lang="en"/>
              <a:t>Please ask about the time I did not do this with files I was generating every day and ended up with files with names like data_11217.csv and had no idea if it was Nov 2 or Jan 12.</a:t>
            </a:r>
            <a:endParaRPr/>
          </a:p>
          <a:p>
            <a:pPr indent="0" lvl="0" marL="0" rtl="0">
              <a:spcBef>
                <a:spcPts val="1600"/>
              </a:spcBef>
              <a:spcAft>
                <a:spcPts val="0"/>
              </a:spcAft>
              <a:buNone/>
            </a:pPr>
            <a:r>
              <a:rPr lang="en"/>
              <a:t>Actually don’t ask it’ll just make me feel sad.</a:t>
            </a:r>
            <a:endParaRPr/>
          </a:p>
          <a:p>
            <a:pPr indent="0" lvl="0" marL="0" rtl="0">
              <a:spcBef>
                <a:spcPts val="1600"/>
              </a:spcBef>
              <a:spcAft>
                <a:spcPts val="16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Blank cells</a:t>
            </a:r>
            <a:endParaRPr/>
          </a:p>
        </p:txBody>
      </p:sp>
      <p:sp>
        <p:nvSpPr>
          <p:cNvPr id="459" name="Shape 4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Think carefully about what to do about missing data.</a:t>
            </a:r>
            <a:endParaRPr/>
          </a:p>
          <a:p>
            <a:pPr indent="0" lvl="0" marL="0">
              <a:spcBef>
                <a:spcPts val="1600"/>
              </a:spcBef>
              <a:spcAft>
                <a:spcPts val="0"/>
              </a:spcAft>
              <a:buNone/>
            </a:pPr>
            <a:r>
              <a:rPr lang="en"/>
              <a:t>The paper I cited recommends using a mark for missing data such as NA so you can distinguish missing data from data you haven’t yet filled in, and you don’t accidentally treat missing values as zeros.</a:t>
            </a:r>
            <a:endParaRPr/>
          </a:p>
          <a:p>
            <a:pPr indent="0" lvl="0" marL="0">
              <a:spcBef>
                <a:spcPts val="1600"/>
              </a:spcBef>
              <a:spcAft>
                <a:spcPts val="0"/>
              </a:spcAft>
              <a:buNone/>
            </a:pPr>
            <a:r>
              <a:rPr lang="en"/>
              <a:t>I’m not sure I agree with this - it makes it hard to sum and do other math if you are prepared to be careful about missing data. So my way is a little more fast and loose, but might make your life easier.</a:t>
            </a:r>
            <a:endParaRPr/>
          </a:p>
          <a:p>
            <a:pPr indent="0" lvl="0" marL="0">
              <a:spcBef>
                <a:spcPts val="1600"/>
              </a:spcBef>
              <a:spcAft>
                <a:spcPts val="1600"/>
              </a:spcAft>
              <a:buNone/>
            </a:pPr>
            <a:r>
              <a:rPr lang="en"/>
              <a:t>Never ever EVER use zero or any other number for missing data.</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Be consistent across files</a:t>
            </a:r>
            <a:endParaRPr/>
          </a:p>
        </p:txBody>
      </p:sp>
      <p:sp>
        <p:nvSpPr>
          <p:cNvPr id="465" name="Shape 4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Going to collect similar data in more than one sheet (eg the same dataset for different years?)</a:t>
            </a:r>
            <a:endParaRPr/>
          </a:p>
          <a:p>
            <a:pPr indent="0" lvl="0" marL="0">
              <a:spcBef>
                <a:spcPts val="1600"/>
              </a:spcBef>
              <a:spcAft>
                <a:spcPts val="0"/>
              </a:spcAft>
              <a:buNone/>
            </a:pPr>
            <a:r>
              <a:t/>
            </a:r>
            <a:endParaRPr/>
          </a:p>
          <a:p>
            <a:pPr indent="0" lvl="0" marL="0">
              <a:spcBef>
                <a:spcPts val="1600"/>
              </a:spcBef>
              <a:spcAft>
                <a:spcPts val="1600"/>
              </a:spcAft>
              <a:buNone/>
            </a:pPr>
            <a:r>
              <a:rPr lang="en"/>
              <a:t>USE THE SAME HEADERS AND CONVENTIONS!!!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Naming things</a:t>
            </a:r>
            <a:endParaRPr/>
          </a:p>
        </p:txBody>
      </p:sp>
      <p:sp>
        <p:nvSpPr>
          <p:cNvPr id="471" name="Shape 4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 not use spaces in names. Underscores or camel case is much better.</a:t>
            </a:r>
            <a:endParaRPr/>
          </a:p>
          <a:p>
            <a:pPr indent="0" lvl="0" marL="0">
              <a:spcBef>
                <a:spcPts val="1600"/>
              </a:spcBef>
              <a:spcAft>
                <a:spcPts val="0"/>
              </a:spcAft>
              <a:buNone/>
            </a:pPr>
            <a:r>
              <a:rPr lang="en"/>
              <a:t>Underscore notation:</a:t>
            </a:r>
            <a:endParaRPr/>
          </a:p>
          <a:p>
            <a:pPr indent="0" lvl="0" marL="0">
              <a:spcBef>
                <a:spcPts val="1600"/>
              </a:spcBef>
              <a:spcAft>
                <a:spcPts val="0"/>
              </a:spcAft>
              <a:buNone/>
            </a:pPr>
            <a:r>
              <a:rPr lang="en"/>
              <a:t>d</a:t>
            </a:r>
            <a:r>
              <a:rPr lang="en"/>
              <a:t>egrees_c; number_of_attendees; last_name</a:t>
            </a:r>
            <a:endParaRPr/>
          </a:p>
          <a:p>
            <a:pPr indent="0" lvl="0" marL="0">
              <a:spcBef>
                <a:spcPts val="1600"/>
              </a:spcBef>
              <a:spcAft>
                <a:spcPts val="0"/>
              </a:spcAft>
              <a:buNone/>
            </a:pPr>
            <a:r>
              <a:rPr lang="en"/>
              <a:t>Camel case notation:</a:t>
            </a:r>
            <a:endParaRPr/>
          </a:p>
          <a:p>
            <a:pPr indent="0" lvl="0" marL="0">
              <a:spcBef>
                <a:spcPts val="1600"/>
              </a:spcBef>
              <a:spcAft>
                <a:spcPts val="0"/>
              </a:spcAft>
              <a:buNone/>
            </a:pPr>
            <a:r>
              <a:rPr lang="en"/>
              <a:t>DegreesC; NumberOfAttendees; LastName</a:t>
            </a:r>
            <a:endParaRPr/>
          </a:p>
          <a:p>
            <a:pPr indent="0" lvl="0" marL="0">
              <a:spcBef>
                <a:spcPts val="1600"/>
              </a:spcBef>
              <a:spcAft>
                <a:spcPts val="1600"/>
              </a:spcAft>
              <a:buNone/>
            </a:pPr>
            <a:r>
              <a:rPr lang="en"/>
              <a:t>Do not use punctuation in names.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One thing per cell</a:t>
            </a:r>
            <a:endParaRPr/>
          </a:p>
        </p:txBody>
      </p:sp>
      <p:sp>
        <p:nvSpPr>
          <p:cNvPr id="477" name="Shape 4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say you’re interested in a person’s age and gender. NEVER PUT THEM IN THE SAME CELL!</a:t>
            </a:r>
            <a:endParaRPr/>
          </a:p>
          <a:p>
            <a:pPr indent="0" lvl="0" marL="0">
              <a:spcBef>
                <a:spcPts val="1600"/>
              </a:spcBef>
              <a:spcAft>
                <a:spcPts val="0"/>
              </a:spcAft>
              <a:buNone/>
            </a:pPr>
            <a:r>
              <a:t/>
            </a:r>
            <a:endParaRPr/>
          </a:p>
          <a:p>
            <a:pPr indent="0" lvl="0" marL="0">
              <a:spcBef>
                <a:spcPts val="1600"/>
              </a:spcBef>
              <a:spcAft>
                <a:spcPts val="1600"/>
              </a:spcAft>
              <a:buNone/>
            </a:pPr>
            <a:r>
              <a:rPr lang="en"/>
              <a:t>An interesting question is whether first and last name or components of an address count as “more than one thing”. I would say first and last name is dealer’s choice (although if you do combine, you probably want lastname,firstname for sorting purposes). For address, definitely keep city, state and zip separate, in case you want to aggregate by one of these things.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What Ida B. Wells did in “The Red Record” is the gold standard in many ways:</a:t>
            </a:r>
            <a:endParaRPr sz="3000"/>
          </a:p>
          <a:p>
            <a:pPr indent="-419100" lvl="0" marL="457200" rtl="0">
              <a:spcBef>
                <a:spcPts val="1600"/>
              </a:spcBef>
              <a:spcAft>
                <a:spcPts val="0"/>
              </a:spcAft>
              <a:buSzPts val="3000"/>
              <a:buChar char="●"/>
            </a:pPr>
            <a:r>
              <a:rPr lang="en" sz="3000"/>
              <a:t>Find a trend</a:t>
            </a:r>
            <a:endParaRPr sz="3000"/>
          </a:p>
          <a:p>
            <a:pPr indent="-419100" lvl="0" marL="457200" rtl="0">
              <a:spcBef>
                <a:spcPts val="0"/>
              </a:spcBef>
              <a:spcAft>
                <a:spcPts val="0"/>
              </a:spcAft>
              <a:buSzPts val="3000"/>
              <a:buChar char="●"/>
            </a:pPr>
            <a:r>
              <a:rPr lang="en" sz="3000"/>
              <a:t>Gather a dataset that indicates the scope</a:t>
            </a:r>
            <a:endParaRPr sz="3000"/>
          </a:p>
          <a:p>
            <a:pPr indent="-419100" lvl="0" marL="457200" rtl="0">
              <a:spcBef>
                <a:spcPts val="0"/>
              </a:spcBef>
              <a:spcAft>
                <a:spcPts val="0"/>
              </a:spcAft>
              <a:buSzPts val="3000"/>
              <a:buChar char="●"/>
            </a:pPr>
            <a:r>
              <a:rPr lang="en" sz="3000"/>
              <a:t>Flesh out some individual stories</a:t>
            </a:r>
            <a:endParaRPr sz="3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Your data should be a single rectangle</a:t>
            </a:r>
            <a:endParaRPr/>
          </a:p>
        </p:txBody>
      </p:sp>
      <p:sp>
        <p:nvSpPr>
          <p:cNvPr id="483" name="Shape 483"/>
          <p:cNvSpPr txBox="1"/>
          <p:nvPr>
            <p:ph idx="1" type="body"/>
          </p:nvPr>
        </p:nvSpPr>
        <p:spPr>
          <a:xfrm>
            <a:off x="311700" y="1152475"/>
            <a:ext cx="3408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Sheets with data scattered all over the place or lots of different tables are nearly impossible to sort or analyze.</a:t>
            </a:r>
            <a:endParaRPr/>
          </a:p>
          <a:p>
            <a:pPr indent="0" lvl="0" marL="0">
              <a:spcBef>
                <a:spcPts val="1600"/>
              </a:spcBef>
              <a:spcAft>
                <a:spcPts val="1600"/>
              </a:spcAft>
              <a:buNone/>
            </a:pPr>
            <a:r>
              <a:rPr lang="en"/>
              <a:t>If you really need multiple rectangles, you probably need multiple sheets.</a:t>
            </a:r>
            <a:endParaRPr/>
          </a:p>
        </p:txBody>
      </p:sp>
      <p:pic>
        <p:nvPicPr>
          <p:cNvPr id="484" name="Shape 484"/>
          <p:cNvPicPr preferRelativeResize="0"/>
          <p:nvPr/>
        </p:nvPicPr>
        <p:blipFill>
          <a:blip r:embed="rId3">
            <a:alphaModFix/>
          </a:blip>
          <a:stretch>
            <a:fillRect/>
          </a:stretch>
        </p:blipFill>
        <p:spPr>
          <a:xfrm>
            <a:off x="3668838" y="1595763"/>
            <a:ext cx="5057775" cy="34766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dictionary!</a:t>
            </a:r>
            <a:endParaRPr/>
          </a:p>
        </p:txBody>
      </p:sp>
      <p:sp>
        <p:nvSpPr>
          <p:cNvPr id="490" name="Shape 4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should have documentation explaining field names and what you expect to find in them. This can just be another tab on your sheet or a text document, and mostly helps explain your fieldnames.</a:t>
            </a:r>
            <a:endParaRPr/>
          </a:p>
          <a:p>
            <a:pPr indent="0" lvl="0" marL="0">
              <a:spcBef>
                <a:spcPts val="1600"/>
              </a:spcBef>
              <a:spcAft>
                <a:spcPts val="0"/>
              </a:spcAft>
              <a:buNone/>
            </a:pPr>
            <a:r>
              <a:rPr lang="en"/>
              <a:t>EG:</a:t>
            </a:r>
            <a:endParaRPr/>
          </a:p>
          <a:p>
            <a:pPr indent="0" lvl="0" marL="0">
              <a:spcBef>
                <a:spcPts val="1600"/>
              </a:spcBef>
              <a:spcAft>
                <a:spcPts val="0"/>
              </a:spcAft>
              <a:buClr>
                <a:schemeClr val="dk1"/>
              </a:buClr>
              <a:buSzPts val="1100"/>
              <a:buFont typeface="Arial"/>
              <a:buNone/>
            </a:pPr>
            <a:r>
              <a:rPr lang="en"/>
              <a:t>n</a:t>
            </a:r>
            <a:r>
              <a:rPr lang="en"/>
              <a:t>ame: Full name in format lastname, firstname middlename</a:t>
            </a:r>
            <a:endParaRPr/>
          </a:p>
          <a:p>
            <a:pPr indent="0" lvl="0" marL="0">
              <a:spcBef>
                <a:spcPts val="1600"/>
              </a:spcBef>
              <a:spcAft>
                <a:spcPts val="0"/>
              </a:spcAft>
              <a:buNone/>
            </a:pPr>
            <a:r>
              <a:rPr lang="en"/>
              <a:t>dob: birthdate in format YYYY-MM-DD</a:t>
            </a:r>
            <a:endParaRPr/>
          </a:p>
          <a:p>
            <a:pPr indent="0" lvl="0" marL="0">
              <a:spcBef>
                <a:spcPts val="1600"/>
              </a:spcBef>
              <a:spcAft>
                <a:spcPts val="0"/>
              </a:spcAft>
              <a:buNone/>
            </a:pPr>
            <a:r>
              <a:rPr lang="en"/>
              <a:t>num_pets: the number of pets the person claimed to own; blank if they refused to respond</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 NOT use font color or highlighting</a:t>
            </a:r>
            <a:endParaRPr/>
          </a:p>
        </p:txBody>
      </p:sp>
      <p:sp>
        <p:nvSpPr>
          <p:cNvPr id="496" name="Shape 4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Well. Do not use it for significant reasons. Maybe during data exploration.</a:t>
            </a:r>
            <a:endParaRPr/>
          </a:p>
          <a:p>
            <a:pPr indent="-342900" lvl="0" marL="457200" rtl="0">
              <a:spcBef>
                <a:spcPts val="1600"/>
              </a:spcBef>
              <a:spcAft>
                <a:spcPts val="0"/>
              </a:spcAft>
              <a:buSzPts val="1800"/>
              <a:buChar char="●"/>
            </a:pPr>
            <a:r>
              <a:rPr lang="en"/>
              <a:t>You’re unlikely to document what you mean</a:t>
            </a:r>
            <a:endParaRPr/>
          </a:p>
          <a:p>
            <a:pPr indent="-342900" lvl="0" marL="457200" rtl="0">
              <a:spcBef>
                <a:spcPts val="0"/>
              </a:spcBef>
              <a:spcAft>
                <a:spcPts val="0"/>
              </a:spcAft>
              <a:buSzPts val="1800"/>
              <a:buChar char="●"/>
            </a:pPr>
            <a:r>
              <a:rPr lang="en"/>
              <a:t>Font/color choices will disappear if anyone exports your data as a CSV</a:t>
            </a:r>
            <a:endParaRPr/>
          </a:p>
          <a:p>
            <a:pPr indent="-342900" lvl="0" marL="457200" rtl="0">
              <a:spcBef>
                <a:spcPts val="0"/>
              </a:spcBef>
              <a:spcAft>
                <a:spcPts val="0"/>
              </a:spcAft>
              <a:buSzPts val="1800"/>
              <a:buChar char="●"/>
            </a:pPr>
            <a:r>
              <a:rPr lang="en"/>
              <a:t>Don’t be mean to your colorblind friends</a:t>
            </a:r>
            <a:endParaRPr/>
          </a:p>
          <a:p>
            <a:pPr indent="-342900" lvl="0" marL="457200" rtl="0">
              <a:spcBef>
                <a:spcPts val="0"/>
              </a:spcBef>
              <a:spcAft>
                <a:spcPts val="0"/>
              </a:spcAft>
              <a:buSzPts val="1800"/>
              <a:buChar char="●"/>
            </a:pPr>
            <a:r>
              <a:rPr lang="en"/>
              <a:t>Font and color are not sortable</a:t>
            </a:r>
            <a:endParaRPr/>
          </a:p>
          <a:p>
            <a:pPr indent="0" lvl="0" marL="0" rtl="0">
              <a:spcBef>
                <a:spcPts val="1600"/>
              </a:spcBef>
              <a:spcAft>
                <a:spcPts val="1600"/>
              </a:spcAft>
              <a:buNone/>
            </a:pPr>
            <a:r>
              <a:rPr lang="en"/>
              <a:t>Instead, you should make another column with the thing you want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10.09.42 AM.png" id="97" name="Shape 97"/>
          <p:cNvPicPr preferRelativeResize="0"/>
          <p:nvPr/>
        </p:nvPicPr>
        <p:blipFill>
          <a:blip r:embed="rId3">
            <a:alphaModFix/>
          </a:blip>
          <a:stretch>
            <a:fillRect/>
          </a:stretch>
        </p:blipFill>
        <p:spPr>
          <a:xfrm>
            <a:off x="963500" y="1120650"/>
            <a:ext cx="7382151"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Data sets that don’t exist</a:t>
            </a:r>
            <a:endParaRPr sz="3600"/>
          </a:p>
        </p:txBody>
      </p:sp>
      <p:pic>
        <p:nvPicPr>
          <p:cNvPr descr="Screen Shot 2017-07-18 at 10.16.20 AM.png" id="103" name="Shape 103"/>
          <p:cNvPicPr preferRelativeResize="0"/>
          <p:nvPr/>
        </p:nvPicPr>
        <p:blipFill>
          <a:blip r:embed="rId3">
            <a:alphaModFix/>
          </a:blip>
          <a:stretch>
            <a:fillRect/>
          </a:stretch>
        </p:blipFill>
        <p:spPr>
          <a:xfrm>
            <a:off x="152400" y="1170125"/>
            <a:ext cx="7665586" cy="382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